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9" r:id="rId5"/>
    <p:sldId id="295" r:id="rId6"/>
    <p:sldId id="276" r:id="rId7"/>
    <p:sldId id="290" r:id="rId8"/>
    <p:sldId id="305" r:id="rId9"/>
    <p:sldId id="280" r:id="rId10"/>
    <p:sldId id="288" r:id="rId11"/>
    <p:sldId id="304" r:id="rId12"/>
    <p:sldId id="291" r:id="rId1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BB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D0F07B-2250-8BDE-8DE2-E0F843503499}" v="22" dt="2026-08-17T08:20:15.9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8" autoAdjust="0"/>
    <p:restoredTop sz="79041" autoAdjust="0"/>
  </p:normalViewPr>
  <p:slideViewPr>
    <p:cSldViewPr snapToGrid="0">
      <p:cViewPr varScale="1">
        <p:scale>
          <a:sx n="95" d="100"/>
          <a:sy n="95" d="100"/>
        </p:scale>
        <p:origin x="18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41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8848E1-4B04-4FC8-B985-61F82723B3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798905-B5CC-4699-8AEA-94C43D4F3E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B6934-6A62-4F42-879B-077C77325E8E}" type="datetimeFigureOut">
              <a:rPr lang="nb-NO" smtClean="0"/>
              <a:t>17.08.2026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4F357B-10B1-41AD-BD40-0BC825DD3CA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E679F4-18CD-405C-BB2E-AE7B559414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D7B5E-C6B6-4DA6-87B9-B8AB6B4634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5899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830EB-4388-4ECB-95B5-8B2028D44BBA}" type="datetimeFigureOut">
              <a:rPr lang="nb-NO" smtClean="0"/>
              <a:t>17.08.2026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57891-9350-4B33-8528-633FD48174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440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mørk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C02407B-5403-4791-81B4-D16BBC2116AD}"/>
              </a:ext>
            </a:extLst>
          </p:cNvPr>
          <p:cNvSpPr/>
          <p:nvPr userDrawn="1"/>
        </p:nvSpPr>
        <p:spPr>
          <a:xfrm>
            <a:off x="0" y="1339850"/>
            <a:ext cx="12182134" cy="5518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444BA6-67F1-4BA7-9995-3CE14EF942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39850"/>
            <a:ext cx="9144000" cy="2425699"/>
          </a:xfrm>
        </p:spPr>
        <p:txBody>
          <a:bodyPr anchor="b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Tittel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09FBC-4DDE-41C5-9F24-12388955DF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65550"/>
            <a:ext cx="9144000" cy="1694657"/>
          </a:xfrm>
        </p:spPr>
        <p:txBody>
          <a:bodyPr>
            <a:noAutofit/>
          </a:bodyPr>
          <a:lstStyle>
            <a:lvl1pPr marL="0" indent="0" algn="ctr">
              <a:buNone/>
              <a:defRPr sz="28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Undertittel</a:t>
            </a:r>
            <a:endParaRPr lang="nb-NO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24B3C3A-9E09-43FB-A08A-E514567B7C48}"/>
              </a:ext>
            </a:extLst>
          </p:cNvPr>
          <p:cNvCxnSpPr>
            <a:cxnSpLocks/>
          </p:cNvCxnSpPr>
          <p:nvPr userDrawn="1"/>
        </p:nvCxnSpPr>
        <p:spPr>
          <a:xfrm>
            <a:off x="10211753" y="463992"/>
            <a:ext cx="0" cy="445759"/>
          </a:xfrm>
          <a:prstGeom prst="line">
            <a:avLst/>
          </a:prstGeom>
          <a:ln w="254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6A09CF2C-C9A4-44C4-9F24-EACCFF34FA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7049" y="0"/>
            <a:ext cx="4341791" cy="1339849"/>
          </a:xfrm>
          <a:prstGeom prst="rect">
            <a:avLst/>
          </a:prstGeom>
        </p:spPr>
      </p:pic>
      <p:sp>
        <p:nvSpPr>
          <p:cNvPr id="13" name="Footer Placeholder 29">
            <a:extLst>
              <a:ext uri="{FF2B5EF4-FFF2-40B4-BE49-F238E27FC236}">
                <a16:creationId xmlns:a16="http://schemas.microsoft.com/office/drawing/2014/main" id="{EDF5024E-5670-479C-BCC2-9DB571AA1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277950" y="517129"/>
            <a:ext cx="1694969" cy="365125"/>
          </a:xfrm>
        </p:spPr>
        <p:txBody>
          <a:bodyPr/>
          <a:lstStyle>
            <a:lvl1pPr>
              <a:defRPr sz="1800"/>
            </a:lvl1pPr>
          </a:lstStyle>
          <a:p>
            <a:r>
              <a:rPr lang="nb-NO" dirty="0"/>
              <a:t>IA i sykehus</a:t>
            </a:r>
          </a:p>
        </p:txBody>
      </p:sp>
    </p:spTree>
    <p:extLst>
      <p:ext uri="{BB962C8B-B14F-4D97-AF65-F5344CB8AC3E}">
        <p14:creationId xmlns:p14="http://schemas.microsoft.com/office/powerpoint/2010/main" val="6938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637ABF5-2FDF-4060-A660-4F85D56EE6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325563"/>
            <a:ext cx="12192000" cy="5532437"/>
          </a:xfrm>
          <a:solidFill>
            <a:schemeClr val="bg2"/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01CC9CE-DCAF-4EBF-9BE7-4AF353D26A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1"/>
            <a:ext cx="12192000" cy="13255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4387CC1-AD21-455E-9CCC-BC0C26688A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5387" y="2768323"/>
            <a:ext cx="2520563" cy="2505034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/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87171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rø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5" y="466724"/>
            <a:ext cx="9963150" cy="2328863"/>
          </a:xfrm>
        </p:spPr>
        <p:txBody>
          <a:bodyPr anchor="b">
            <a:no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Sitat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A0B06-91FD-486C-87D8-F4806C2F9E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4425" y="2795588"/>
            <a:ext cx="9963150" cy="5762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nb-NO"/>
              <a:t>Referanse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E900E2-386D-4B3A-A38D-B162138F47A6}"/>
              </a:ext>
            </a:extLst>
          </p:cNvPr>
          <p:cNvCxnSpPr/>
          <p:nvPr userDrawn="1"/>
        </p:nvCxnSpPr>
        <p:spPr>
          <a:xfrm>
            <a:off x="614363" y="6010275"/>
            <a:ext cx="0" cy="346075"/>
          </a:xfrm>
          <a:prstGeom prst="line">
            <a:avLst/>
          </a:prstGeom>
          <a:ln w="254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" name="Graphic 5">
            <a:extLst>
              <a:ext uri="{FF2B5EF4-FFF2-40B4-BE49-F238E27FC236}">
                <a16:creationId xmlns:a16="http://schemas.microsoft.com/office/drawing/2014/main" id="{9CAFAEA6-CA54-4EC1-A6D0-786948370F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1640" y="3589020"/>
            <a:ext cx="1173480" cy="641032"/>
          </a:xfrm>
          <a:prstGeom prst="rect">
            <a:avLst/>
          </a:prstGeom>
        </p:spPr>
      </p:pic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3FC929FA-9035-4E07-9C03-36582DCCCD2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0F51E68-D628-4387-A7D2-D8D8E11D86BB}" type="datetime1">
              <a:rPr lang="nb-NO" smtClean="0"/>
              <a:pPr/>
              <a:t>17.08.2026</a:t>
            </a:fld>
            <a:endParaRPr lang="nb-NO" dirty="0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890996D1-2FA7-4FAC-B8D6-D262112E483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IA i sykehus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1061D7D-F286-4F79-8E58-B65B8F99AC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6197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mø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5" y="466724"/>
            <a:ext cx="9963150" cy="2328863"/>
          </a:xfrm>
        </p:spPr>
        <p:txBody>
          <a:bodyPr anchor="b">
            <a:no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Sitat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A0B06-91FD-486C-87D8-F4806C2F9E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4425" y="2795588"/>
            <a:ext cx="9963150" cy="5762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62BBBE"/>
                </a:solidFill>
              </a:defRPr>
            </a:lvl1pPr>
          </a:lstStyle>
          <a:p>
            <a:pPr lvl="0"/>
            <a:r>
              <a:rPr lang="nb-NO"/>
              <a:t>Referanse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E900E2-386D-4B3A-A38D-B162138F47A6}"/>
              </a:ext>
            </a:extLst>
          </p:cNvPr>
          <p:cNvCxnSpPr/>
          <p:nvPr userDrawn="1"/>
        </p:nvCxnSpPr>
        <p:spPr>
          <a:xfrm>
            <a:off x="614363" y="6010275"/>
            <a:ext cx="0" cy="34607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" name="Graphic 5">
            <a:extLst>
              <a:ext uri="{FF2B5EF4-FFF2-40B4-BE49-F238E27FC236}">
                <a16:creationId xmlns:a16="http://schemas.microsoft.com/office/drawing/2014/main" id="{9CAFAEA6-CA54-4EC1-A6D0-786948370F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1640" y="3589020"/>
            <a:ext cx="1173480" cy="641032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BFA26C-8083-4871-BD94-49155C5B627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DAA3C8A-B2CD-4EC5-A80A-26CB921C64E7}" type="datetime1">
              <a:rPr lang="nb-NO" smtClean="0"/>
              <a:pPr/>
              <a:t>17.08.2026</a:t>
            </a:fld>
            <a:endParaRPr lang="nb-NO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8C2287-9836-4ACD-B459-83AC5023A8D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IA i sykehus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35376B-6157-4EA1-AF9A-7007954D9CC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009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kstbok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182CD-EB4E-4417-9B02-8F39722C4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9BF4-1DA8-45B5-ABC8-7A516DDA3D76}" type="datetime1">
              <a:rPr lang="nb-NO" smtClean="0"/>
              <a:t>17.08.2026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A2F531-75AF-4C0F-9ECF-4A57B65E3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90125-F48A-40CE-9A87-03BE2BFF7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3C74A189-F2F9-4905-A60B-66FB41EDF8B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39054" y="2222979"/>
            <a:ext cx="2520564" cy="2505034"/>
          </a:xfrm>
          <a:prstGeom prst="ellipse">
            <a:avLst/>
          </a:prstGeom>
          <a:solidFill>
            <a:srgbClr val="62BBBE"/>
          </a:solidFill>
        </p:spPr>
        <p:txBody>
          <a:bodyPr anchor="ctr"/>
          <a:lstStyle>
            <a:lvl1pPr marL="0" indent="0" algn="ctr">
              <a:buFont typeface="Open Sans" panose="020B0606030504020204" pitchFamily="34" charset="0"/>
              <a:buChar char="​"/>
              <a:defRPr sz="2600" b="1">
                <a:solidFill>
                  <a:schemeClr val="bg1"/>
                </a:solidFill>
              </a:defRPr>
            </a:lvl1pPr>
            <a:lvl2pPr marL="0" indent="0" algn="ctr">
              <a:buFont typeface="Open Sans" panose="020B0606030504020204" pitchFamily="34" charset="0"/>
              <a:buChar char="​"/>
              <a:defRPr sz="160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nb-NO"/>
              <a:t>Fakta</a:t>
            </a:r>
          </a:p>
          <a:p>
            <a:pPr lvl="1"/>
            <a:r>
              <a:rPr lang="nb-NO"/>
              <a:t>Tekst inn her</a:t>
            </a:r>
          </a:p>
        </p:txBody>
      </p:sp>
      <p:sp>
        <p:nvSpPr>
          <p:cNvPr id="14" name="Plassholder for tekst 7">
            <a:extLst>
              <a:ext uri="{FF2B5EF4-FFF2-40B4-BE49-F238E27FC236}">
                <a16:creationId xmlns:a16="http://schemas.microsoft.com/office/drawing/2014/main" id="{BF793EF0-0826-4D35-9EA1-89DCD2461E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32378" y="2222979"/>
            <a:ext cx="2520564" cy="2505034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Font typeface="Open Sans" panose="020B0606030504020204" pitchFamily="34" charset="0"/>
              <a:buChar char="​"/>
              <a:defRPr sz="2600" b="1">
                <a:solidFill>
                  <a:schemeClr val="bg1"/>
                </a:solidFill>
              </a:defRPr>
            </a:lvl1pPr>
            <a:lvl2pPr marL="0" indent="0" algn="ctr">
              <a:buFont typeface="Open Sans" panose="020B0606030504020204" pitchFamily="34" charset="0"/>
              <a:buChar char="​"/>
              <a:defRPr sz="160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nb-NO"/>
              <a:t>Fakta</a:t>
            </a:r>
          </a:p>
          <a:p>
            <a:pPr lvl="1"/>
            <a:r>
              <a:rPr lang="nb-NO"/>
              <a:t>Tekst inn her</a:t>
            </a:r>
          </a:p>
        </p:txBody>
      </p:sp>
      <p:sp>
        <p:nvSpPr>
          <p:cNvPr id="15" name="Plassholder for tekst 7">
            <a:extLst>
              <a:ext uri="{FF2B5EF4-FFF2-40B4-BE49-F238E27FC236}">
                <a16:creationId xmlns:a16="http://schemas.microsoft.com/office/drawing/2014/main" id="{9F67C51B-4EF2-4913-BA4F-209A0F3ED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35717" y="2207542"/>
            <a:ext cx="2520564" cy="2505034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Font typeface="Open Sans" panose="020B0606030504020204" pitchFamily="34" charset="0"/>
              <a:buChar char="​"/>
              <a:defRPr sz="2600" b="1">
                <a:solidFill>
                  <a:schemeClr val="bg1"/>
                </a:solidFill>
              </a:defRPr>
            </a:lvl1pPr>
            <a:lvl2pPr marL="0" indent="0" algn="ctr">
              <a:buFont typeface="Open Sans" panose="020B0606030504020204" pitchFamily="34" charset="0"/>
              <a:buChar char="​"/>
              <a:defRPr sz="160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nb-NO"/>
              <a:t>Fakta</a:t>
            </a:r>
          </a:p>
          <a:p>
            <a:pPr lvl="1"/>
            <a:r>
              <a:rPr lang="nb-NO"/>
              <a:t>Tekst inn her</a:t>
            </a:r>
          </a:p>
        </p:txBody>
      </p:sp>
      <p:pic>
        <p:nvPicPr>
          <p:cNvPr id="3" name="Grafikk 2">
            <a:extLst>
              <a:ext uri="{FF2B5EF4-FFF2-40B4-BE49-F238E27FC236}">
                <a16:creationId xmlns:a16="http://schemas.microsoft.com/office/drawing/2014/main" id="{B9B3A8D5-02EB-423E-94A6-6C84B35913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83461" y="-1865"/>
            <a:ext cx="1111641" cy="1351071"/>
          </a:xfrm>
          <a:prstGeom prst="rect">
            <a:avLst/>
          </a:prstGeom>
        </p:spPr>
      </p:pic>
      <p:cxnSp>
        <p:nvCxnSpPr>
          <p:cNvPr id="10" name="Straight Connector 11">
            <a:extLst>
              <a:ext uri="{FF2B5EF4-FFF2-40B4-BE49-F238E27FC236}">
                <a16:creationId xmlns:a16="http://schemas.microsoft.com/office/drawing/2014/main" id="{B4354697-BEB3-42F1-BD86-1B3ABA6A2279}"/>
              </a:ext>
            </a:extLst>
          </p:cNvPr>
          <p:cNvCxnSpPr/>
          <p:nvPr userDrawn="1"/>
        </p:nvCxnSpPr>
        <p:spPr>
          <a:xfrm>
            <a:off x="614363" y="6010275"/>
            <a:ext cx="0" cy="346075"/>
          </a:xfrm>
          <a:prstGeom prst="line">
            <a:avLst/>
          </a:prstGeom>
          <a:ln w="254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95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t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5" y="466724"/>
            <a:ext cx="9963150" cy="2962276"/>
          </a:xfrm>
        </p:spPr>
        <p:txBody>
          <a:bodyPr anchor="b">
            <a:noAutofit/>
          </a:bodyPr>
          <a:lstStyle>
            <a:lvl1pPr algn="ctr">
              <a:defRPr sz="5200">
                <a:solidFill>
                  <a:schemeClr val="bg1"/>
                </a:solidFill>
              </a:defRPr>
            </a:lvl1pPr>
          </a:lstStyle>
          <a:p>
            <a:r>
              <a:rPr lang="en-US"/>
              <a:t>Takk for oppmerksomheten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A0B06-91FD-486C-87D8-F4806C2F9E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4425" y="3543300"/>
            <a:ext cx="9963150" cy="519114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rgbClr val="62BBBE"/>
                </a:solidFill>
              </a:defRPr>
            </a:lvl1pPr>
          </a:lstStyle>
          <a:p>
            <a:pPr lvl="0"/>
            <a:r>
              <a:rPr lang="nb-NO"/>
              <a:t>www.nettadresse.no</a:t>
            </a:r>
          </a:p>
        </p:txBody>
      </p:sp>
    </p:spTree>
    <p:extLst>
      <p:ext uri="{BB962C8B-B14F-4D97-AF65-F5344CB8AC3E}">
        <p14:creationId xmlns:p14="http://schemas.microsoft.com/office/powerpoint/2010/main" val="4019274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lys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D9004B0-D018-478E-9C0A-DBA3F84CD819}"/>
              </a:ext>
            </a:extLst>
          </p:cNvPr>
          <p:cNvSpPr/>
          <p:nvPr userDrawn="1"/>
        </p:nvSpPr>
        <p:spPr>
          <a:xfrm>
            <a:off x="0" y="1339850"/>
            <a:ext cx="12182134" cy="5518150"/>
          </a:xfrm>
          <a:prstGeom prst="rect">
            <a:avLst/>
          </a:prstGeom>
          <a:solidFill>
            <a:srgbClr val="62B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D7C57AD-726A-4E20-9F0B-994471C5B5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7049" y="0"/>
            <a:ext cx="4341791" cy="13398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444BA6-67F1-4BA7-9995-3CE14EF942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39850"/>
            <a:ext cx="9144000" cy="2425699"/>
          </a:xfrm>
        </p:spPr>
        <p:txBody>
          <a:bodyPr anchor="b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Tittel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09FBC-4DDE-41C5-9F24-12388955DF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65550"/>
            <a:ext cx="9144000" cy="1694657"/>
          </a:xfrm>
        </p:spPr>
        <p:txBody>
          <a:bodyPr>
            <a:noAutofit/>
          </a:bodyPr>
          <a:lstStyle>
            <a:lvl1pPr marL="0" indent="0" algn="ctr">
              <a:buNone/>
              <a:defRPr sz="28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Undertittel</a:t>
            </a:r>
            <a:endParaRPr lang="nb-NO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66842C-D824-44B6-8252-AB0CB5BF6CAA}"/>
              </a:ext>
            </a:extLst>
          </p:cNvPr>
          <p:cNvCxnSpPr>
            <a:cxnSpLocks/>
          </p:cNvCxnSpPr>
          <p:nvPr userDrawn="1"/>
        </p:nvCxnSpPr>
        <p:spPr>
          <a:xfrm>
            <a:off x="10211753" y="463992"/>
            <a:ext cx="0" cy="445759"/>
          </a:xfrm>
          <a:prstGeom prst="line">
            <a:avLst/>
          </a:prstGeom>
          <a:ln w="254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Footer Placeholder 29">
            <a:extLst>
              <a:ext uri="{FF2B5EF4-FFF2-40B4-BE49-F238E27FC236}">
                <a16:creationId xmlns:a16="http://schemas.microsoft.com/office/drawing/2014/main" id="{AEEE6077-9C5C-41C7-9011-3947FCD69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277950" y="517129"/>
            <a:ext cx="1694969" cy="365125"/>
          </a:xfrm>
        </p:spPr>
        <p:txBody>
          <a:bodyPr/>
          <a:lstStyle>
            <a:lvl1pPr>
              <a:defRPr sz="1800"/>
            </a:lvl1pPr>
          </a:lstStyle>
          <a:p>
            <a:r>
              <a:rPr lang="nb-NO" dirty="0"/>
              <a:t>IA i sykehus</a:t>
            </a:r>
          </a:p>
        </p:txBody>
      </p:sp>
    </p:spTree>
    <p:extLst>
      <p:ext uri="{BB962C8B-B14F-4D97-AF65-F5344CB8AC3E}">
        <p14:creationId xmlns:p14="http://schemas.microsoft.com/office/powerpoint/2010/main" val="292889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ADE2C-B793-4058-9B95-E47C3C3E3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841564"/>
            <a:ext cx="4853132" cy="2857501"/>
          </a:xfrm>
        </p:spPr>
        <p:txBody>
          <a:bodyPr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ED68471-239A-4A2F-B700-62F01F6E091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07468" y="2841564"/>
            <a:ext cx="4953000" cy="2857501"/>
          </a:xfrm>
        </p:spPr>
        <p:txBody>
          <a:bodyPr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BE0DD4-C299-4FB8-A299-2607E8A625F0}"/>
              </a:ext>
            </a:extLst>
          </p:cNvPr>
          <p:cNvCxnSpPr>
            <a:cxnSpLocks/>
          </p:cNvCxnSpPr>
          <p:nvPr userDrawn="1"/>
        </p:nvCxnSpPr>
        <p:spPr>
          <a:xfrm>
            <a:off x="5996935" y="2822415"/>
            <a:ext cx="0" cy="28964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530C56D-210B-4378-AAC1-2C8F460C2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256" y="2266950"/>
            <a:ext cx="4853131" cy="282575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2DAB98D-3D7C-41C0-9A1B-D7F49E00DB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1E2868B-6CE0-475E-8F09-C21EBA255471}" type="datetime1">
              <a:rPr lang="nb-NO" smtClean="0"/>
              <a:t>17.08.2026</a:t>
            </a:fld>
            <a:endParaRPr lang="nb-NO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89B63B6-FC83-4A0A-93B9-BAEAD8B4F6C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6E070FD-7124-4A52-83EE-1C048EAEC50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D83B54-E13E-46D7-9F0E-B9872EDE8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171783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D12824-E69E-4A7D-B7F0-A186CCC369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29717" y="3126940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4153B23F-BDC9-4875-BE3C-B9AAE86E07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29717" y="3393640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8545FE3B-BD73-4877-B0DD-960D37332D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82329" y="3130866"/>
            <a:ext cx="1339850" cy="266700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Tekst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2C39A679-0C9A-471B-9908-2D19907C795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82329" y="3397566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9DBF13E4-22A0-49CD-9D1B-69330A5B9B8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7037" y="3130866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CE5D3564-BA50-4EFA-BDB0-7ADC269DF3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07037" y="3397566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EC43E486-9AFE-42C3-AF60-2553C3EC8A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25892" y="3126216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2B788FDD-8E5D-4BEF-8DCF-0B73235BE7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25892" y="3392916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8FA57576-817E-41DA-89A4-B0BE6F17B1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79502" y="3131802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5D6EB161-57E7-4FF6-9E15-C8870D4671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79502" y="3398502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13879363-59C7-4919-804C-A6DFA23CD9E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29717" y="5209946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D0650B6-864C-4672-8AFC-C8AFCED5F69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29717" y="5476646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94362DF2-A449-4926-8938-BCE6F331CA9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82329" y="5213872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A1DFE2B3-3955-481D-BBB0-ADB915CE187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82329" y="5480572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90FAA511-E105-4838-A71C-A43F0B857E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07037" y="5213872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14D43129-7F83-4EAA-9F30-F87696D14E8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07037" y="5480572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13E13D58-78B1-446D-BB12-B8F9B88AEA3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25892" y="5209222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AC61B6BC-BC5D-4535-8AC9-0FB4305D5C5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25892" y="5475922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517078EE-965A-4D4F-981F-E95D0115902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098540" y="5214808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F85BA236-7033-414E-BACD-806F612C87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098540" y="5481508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52" name="Content Placeholder 7">
            <a:extLst>
              <a:ext uri="{FF2B5EF4-FFF2-40B4-BE49-F238E27FC236}">
                <a16:creationId xmlns:a16="http://schemas.microsoft.com/office/drawing/2014/main" id="{D3B73377-1072-4725-A0E4-38451534991B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1630363" y="1889125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3" name="Content Placeholder 7">
            <a:extLst>
              <a:ext uri="{FF2B5EF4-FFF2-40B4-BE49-F238E27FC236}">
                <a16:creationId xmlns:a16="http://schemas.microsoft.com/office/drawing/2014/main" id="{C8980CC5-566D-40C3-91D6-2883A1D14022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3492917" y="1896788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4" name="Content Placeholder 7">
            <a:extLst>
              <a:ext uri="{FF2B5EF4-FFF2-40B4-BE49-F238E27FC236}">
                <a16:creationId xmlns:a16="http://schemas.microsoft.com/office/drawing/2014/main" id="{B25D941F-120F-4959-B90A-C21E81CEAD53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5507037" y="1896788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5" name="Content Placeholder 7">
            <a:extLst>
              <a:ext uri="{FF2B5EF4-FFF2-40B4-BE49-F238E27FC236}">
                <a16:creationId xmlns:a16="http://schemas.microsoft.com/office/drawing/2014/main" id="{23C7FC71-5FFE-4789-8607-BFAB8EB46765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7463649" y="1896788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6" name="Content Placeholder 7">
            <a:extLst>
              <a:ext uri="{FF2B5EF4-FFF2-40B4-BE49-F238E27FC236}">
                <a16:creationId xmlns:a16="http://schemas.microsoft.com/office/drawing/2014/main" id="{0E706159-6DD0-4FD6-8BAE-DCDC6CE0BB1E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9159640" y="1912151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7" name="Content Placeholder 7">
            <a:extLst>
              <a:ext uri="{FF2B5EF4-FFF2-40B4-BE49-F238E27FC236}">
                <a16:creationId xmlns:a16="http://schemas.microsoft.com/office/drawing/2014/main" id="{B4871D08-D5D8-45FF-A628-538D411D46D8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1629717" y="3941050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8" name="Content Placeholder 7">
            <a:extLst>
              <a:ext uri="{FF2B5EF4-FFF2-40B4-BE49-F238E27FC236}">
                <a16:creationId xmlns:a16="http://schemas.microsoft.com/office/drawing/2014/main" id="{3108D9F3-0574-458B-9166-2BE4A2179732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3492271" y="3948713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9" name="Content Placeholder 7">
            <a:extLst>
              <a:ext uri="{FF2B5EF4-FFF2-40B4-BE49-F238E27FC236}">
                <a16:creationId xmlns:a16="http://schemas.microsoft.com/office/drawing/2014/main" id="{5A5423DA-4446-451A-A8AB-99036FC646C5}"/>
              </a:ext>
            </a:extLst>
          </p:cNvPr>
          <p:cNvSpPr>
            <a:spLocks noGrp="1"/>
          </p:cNvSpPr>
          <p:nvPr>
            <p:ph sz="quarter" idx="40"/>
          </p:nvPr>
        </p:nvSpPr>
        <p:spPr>
          <a:xfrm>
            <a:off x="5506391" y="3948713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0" name="Content Placeholder 7">
            <a:extLst>
              <a:ext uri="{FF2B5EF4-FFF2-40B4-BE49-F238E27FC236}">
                <a16:creationId xmlns:a16="http://schemas.microsoft.com/office/drawing/2014/main" id="{308A725C-BB9B-48FC-9EBF-49F06289B754}"/>
              </a:ext>
            </a:extLst>
          </p:cNvPr>
          <p:cNvSpPr>
            <a:spLocks noGrp="1"/>
          </p:cNvSpPr>
          <p:nvPr>
            <p:ph sz="quarter" idx="41"/>
          </p:nvPr>
        </p:nvSpPr>
        <p:spPr>
          <a:xfrm>
            <a:off x="7463003" y="3948713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1" name="Content Placeholder 7">
            <a:extLst>
              <a:ext uri="{FF2B5EF4-FFF2-40B4-BE49-F238E27FC236}">
                <a16:creationId xmlns:a16="http://schemas.microsoft.com/office/drawing/2014/main" id="{76C034C8-D4BD-4801-B47A-3FB6ABB231EB}"/>
              </a:ext>
            </a:extLst>
          </p:cNvPr>
          <p:cNvSpPr>
            <a:spLocks noGrp="1"/>
          </p:cNvSpPr>
          <p:nvPr>
            <p:ph sz="quarter" idx="42"/>
          </p:nvPr>
        </p:nvSpPr>
        <p:spPr>
          <a:xfrm>
            <a:off x="9158994" y="3964076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69C2AE5-5493-49E9-A03F-FDA9DA4ACAF8}"/>
              </a:ext>
            </a:extLst>
          </p:cNvPr>
          <p:cNvSpPr>
            <a:spLocks noGrp="1"/>
          </p:cNvSpPr>
          <p:nvPr>
            <p:ph type="dt" sz="half" idx="43"/>
          </p:nvPr>
        </p:nvSpPr>
        <p:spPr/>
        <p:txBody>
          <a:bodyPr/>
          <a:lstStyle/>
          <a:p>
            <a:fld id="{FB4697B8-9AEE-424F-9A89-D1E3F7AE51B7}" type="datetime1">
              <a:rPr lang="nb-NO" smtClean="0"/>
              <a:t>17.08.2026</a:t>
            </a:fld>
            <a:endParaRPr lang="nb-NO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42C555F-F782-47D6-9E3D-558E7D18F4EE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AFE62CD5-A96D-4F65-8081-22F47A4DEF27}"/>
              </a:ext>
            </a:extLst>
          </p:cNvPr>
          <p:cNvSpPr>
            <a:spLocks noGrp="1"/>
          </p:cNvSpPr>
          <p:nvPr>
            <p:ph type="sldNum" sz="quarter" idx="45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45CA7B-0020-4FBB-863F-884B17027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917320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ADE2C-B793-4058-9B95-E47C3C3E3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841564"/>
            <a:ext cx="4853132" cy="2857502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BE0DD4-C299-4FB8-A299-2607E8A625F0}"/>
              </a:ext>
            </a:extLst>
          </p:cNvPr>
          <p:cNvCxnSpPr>
            <a:cxnSpLocks/>
          </p:cNvCxnSpPr>
          <p:nvPr userDrawn="1"/>
        </p:nvCxnSpPr>
        <p:spPr>
          <a:xfrm>
            <a:off x="5996935" y="2266950"/>
            <a:ext cx="0" cy="3451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530C56D-210B-4378-AAC1-2C8F460C2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400" y="2266950"/>
            <a:ext cx="4852988" cy="282575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0F57B53-5227-4656-A36C-57E1CEF55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07469" y="2266950"/>
            <a:ext cx="4953000" cy="3432116"/>
          </a:xfrm>
          <a:prstGeom prst="rect">
            <a:avLst/>
          </a:prstGeom>
          <a:solidFill>
            <a:schemeClr val="bg2"/>
          </a:solidFill>
        </p:spPr>
        <p:txBody>
          <a:bodyPr lIns="91440" tIns="45720" rIns="91440" bIns="4572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E874E41-B70A-475C-B2D7-FE42DBA614C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7FBCB89-0264-4BCE-8EE0-82C1A57B02D7}" type="datetime1">
              <a:rPr lang="nb-NO" smtClean="0"/>
              <a:t>17.08.2026</a:t>
            </a:fld>
            <a:endParaRPr lang="nb-NO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FBF6011-5683-4A97-9CAB-D87AD554B0B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25C9B2F-FD4B-4392-914A-A6327B7222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43F5B158-4B23-4A1D-884A-5927D9F22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43851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bilde spei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BE0DD4-C299-4FB8-A299-2607E8A625F0}"/>
              </a:ext>
            </a:extLst>
          </p:cNvPr>
          <p:cNvCxnSpPr>
            <a:cxnSpLocks/>
          </p:cNvCxnSpPr>
          <p:nvPr userDrawn="1"/>
        </p:nvCxnSpPr>
        <p:spPr>
          <a:xfrm>
            <a:off x="5996935" y="2266950"/>
            <a:ext cx="0" cy="3451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530C56D-210B-4378-AAC1-2C8F460C2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07324" y="2266950"/>
            <a:ext cx="4953000" cy="282575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D79F07B-8A73-4210-B999-A82D3C2ED1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3400" y="2266950"/>
            <a:ext cx="4852989" cy="3432116"/>
          </a:xfrm>
          <a:prstGeom prst="rect">
            <a:avLst/>
          </a:prstGeom>
          <a:solidFill>
            <a:schemeClr val="bg2"/>
          </a:solidFill>
        </p:spPr>
        <p:txBody>
          <a:bodyPr lIns="91440" tIns="45720" rIns="91440" bIns="4572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3D1058A-F95D-4039-BDB2-28545E3F58A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507469" y="2841564"/>
            <a:ext cx="4953001" cy="2857502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 sz="1300" b="0" i="0" u="none" cap="none">
                <a:solidFill>
                  <a:srgbClr val="000000"/>
                </a:solidFill>
                <a:latin typeface="+mn-lt"/>
              </a:defRPr>
            </a:lvl1pPr>
            <a:lvl2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2pPr>
            <a:lvl3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3pPr>
            <a:lvl4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4pPr>
            <a:lvl5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C4D64B-7FF6-427B-988D-E7A72222680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36B0CC03-F2AC-40CC-B7CE-2369A592ED26}" type="datetime1">
              <a:rPr lang="nb-NO" smtClean="0"/>
              <a:t>17.08.2026</a:t>
            </a:fld>
            <a:endParaRPr lang="nb-NO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9A5366F-0ACF-4D37-81F3-D0C3AF90D70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BD83E3D-12BF-41A0-895F-519F9287AA0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2E35A3-0DB6-4A0E-96C9-3E41DD412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94478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124FEFF-749A-4DDD-A4A4-C86A4D36C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41921DF8-D27E-4C4A-8EE0-4640FE177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8AB66-4234-4F31-B81F-D2B34E27B874}" type="datetime1">
              <a:rPr lang="nb-NO" smtClean="0"/>
              <a:t>17.08.2026</a:t>
            </a:fld>
            <a:endParaRPr lang="nb-NO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204BB0C-1CF4-49E9-B0D2-5D82AC8A0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0573BA8-BF23-4ADD-AED5-69E9B198E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7373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2202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s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3D1058A-F95D-4039-BDB2-28545E3F58A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546" y="2200275"/>
            <a:ext cx="10926922" cy="3654821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 sz="1700" b="0" i="0" u="none" cap="none">
                <a:solidFill>
                  <a:srgbClr val="000000"/>
                </a:solidFill>
                <a:latin typeface="+mn-lt"/>
              </a:defRPr>
            </a:lvl1pPr>
            <a:lvl2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2pPr>
            <a:lvl3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3pPr>
            <a:lvl4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4pPr>
            <a:lvl5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nb-NO"/>
              <a:t>Bulletliste 01</a:t>
            </a:r>
          </a:p>
          <a:p>
            <a:pPr lvl="0"/>
            <a:r>
              <a:rPr lang="nb-NO"/>
              <a:t>Bulletliste 02</a:t>
            </a:r>
          </a:p>
          <a:p>
            <a:pPr lvl="0"/>
            <a:r>
              <a:rPr lang="nb-NO"/>
              <a:t>Bulletliste 03</a:t>
            </a:r>
          </a:p>
          <a:p>
            <a:pPr lvl="0"/>
            <a:r>
              <a:rPr lang="nb-NO"/>
              <a:t>Bulletliste 04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418C28-0375-4C72-BC97-7EF0D2AD59E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7E0E7AD-B04F-4C5A-B3EA-0FDFA90BBE0E}" type="datetime1">
              <a:rPr lang="nb-NO" smtClean="0"/>
              <a:t>17.08.2026</a:t>
            </a:fld>
            <a:endParaRPr lang="nb-NO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9449842-343E-4422-A8CE-8614873D944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82B68F-1381-40AF-AD08-81A3F3CEB25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6C1F70B-8401-46A3-B6B8-3FE845EBC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400159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1975E03-4FD8-4DFA-8812-BD80C69387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0" y="-1"/>
            <a:ext cx="12192000" cy="132556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9C6E5A-B4FF-47C3-9D26-CE4F11659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55600"/>
            <a:ext cx="9866086" cy="83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Tittel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360D9-FBA6-41F0-92A7-82AB5B937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399" y="2735579"/>
            <a:ext cx="10927069" cy="2857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5F0DA-1F8E-4A41-9A90-D30792288A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010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8C5287F7-E1D7-4501-AB5A-49664E025BAA}" type="datetime1">
              <a:rPr lang="nb-NO" smtClean="0"/>
              <a:pPr/>
              <a:t>17.08.2026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F6165E-C337-4909-89F9-8E51AB1DE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5322" y="5992414"/>
            <a:ext cx="1290634" cy="365125"/>
          </a:xfrm>
          <a:prstGeom prst="rect">
            <a:avLst/>
          </a:prstGeom>
        </p:spPr>
        <p:txBody>
          <a:bodyPr vert="horz" lIns="64800" tIns="45720" rIns="91440" bIns="45720" rtlCol="0" anchor="ctr"/>
          <a:lstStyle>
            <a:lvl1pPr algn="l">
              <a:defRPr sz="14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IA i sykehus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36AD4-8B45-4E5A-9937-FFCA3579AF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7268" y="6010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330BDC2-84C9-475D-8145-1643517BD4DF}"/>
              </a:ext>
            </a:extLst>
          </p:cNvPr>
          <p:cNvCxnSpPr/>
          <p:nvPr userDrawn="1"/>
        </p:nvCxnSpPr>
        <p:spPr>
          <a:xfrm>
            <a:off x="614363" y="6010275"/>
            <a:ext cx="0" cy="346075"/>
          </a:xfrm>
          <a:prstGeom prst="line">
            <a:avLst/>
          </a:prstGeom>
          <a:ln w="254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052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2" r:id="rId5"/>
    <p:sldLayoutId id="2147483663" r:id="rId6"/>
    <p:sldLayoutId id="2147483669" r:id="rId7"/>
    <p:sldLayoutId id="2147483670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71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kern="1200">
          <a:solidFill>
            <a:schemeClr val="accent1"/>
          </a:solidFill>
          <a:latin typeface="Open Sans Semibold" panose="020B0706030804020204" pitchFamily="34" charset="0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●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28600" algn="l" defTabSz="914400" rtl="0" eaLnBrk="1" latinLnBrk="0" hangingPunct="1">
        <a:lnSpc>
          <a:spcPct val="90000"/>
        </a:lnSpc>
        <a:spcBef>
          <a:spcPts val="500"/>
        </a:spcBef>
        <a:buFont typeface="Open Sans" panose="020B0606030504020204" pitchFamily="34" charset="0"/>
        <a:buChar char="−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04000" indent="-228600" algn="l" defTabSz="914400" rtl="0" eaLnBrk="1" latinLnBrk="0" hangingPunct="1">
        <a:lnSpc>
          <a:spcPct val="90000"/>
        </a:lnSpc>
        <a:spcBef>
          <a:spcPts val="500"/>
        </a:spcBef>
        <a:buFont typeface="Open Sans" panose="020B0606030504020204" pitchFamily="34" charset="0"/>
        <a:buChar char="−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504000" indent="-228600" algn="l" defTabSz="914400" rtl="0" eaLnBrk="1" latinLnBrk="0" hangingPunct="1">
        <a:lnSpc>
          <a:spcPct val="90000"/>
        </a:lnSpc>
        <a:spcBef>
          <a:spcPts val="500"/>
        </a:spcBef>
        <a:buFont typeface="Open Sans" panose="020B0606030504020204" pitchFamily="34" charset="0"/>
        <a:buChar char="−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504000" indent="-228600" algn="l" defTabSz="914400" rtl="0" eaLnBrk="1" latinLnBrk="0" hangingPunct="1">
        <a:lnSpc>
          <a:spcPct val="90000"/>
        </a:lnSpc>
        <a:spcBef>
          <a:spcPts val="500"/>
        </a:spcBef>
        <a:buFont typeface="Open Sans" panose="020B0606030504020204" pitchFamily="34" charset="0"/>
        <a:buChar char="−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AeDbdteS8UM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hyperlink" Target="https://www.youtube.com/watch?v=-5FWP0Sja9M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vimeo.com/1218911257/7f68ae0c6b?share=copy&amp;fl=sv&amp;fe=ci" TargetMode="External"/><Relationship Id="rId13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4.jpg"/><Relationship Id="rId12" Type="http://schemas.openxmlformats.org/officeDocument/2006/relationships/hyperlink" Target="https://vimeo.com/1218911374/1675079bba?share=copy&amp;fl=sv&amp;fe=ci" TargetMode="External"/><Relationship Id="rId17" Type="http://schemas.openxmlformats.org/officeDocument/2006/relationships/image" Target="../media/image19.jpg"/><Relationship Id="rId2" Type="http://schemas.openxmlformats.org/officeDocument/2006/relationships/hyperlink" Target="https://vimeo.com/1218911259/ead3ec9630?share=copy&amp;fl=sv&amp;fe=ci" TargetMode="External"/><Relationship Id="rId16" Type="http://schemas.openxmlformats.org/officeDocument/2006/relationships/hyperlink" Target="https://vimeo.com/1218911380/32821b1ac1?share=copy&amp;fl=sv&amp;fe=ci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vimeo.com/1218911256/8ab56f87bc?share=copy&amp;fl=sv&amp;fe=ci" TargetMode="External"/><Relationship Id="rId11" Type="http://schemas.openxmlformats.org/officeDocument/2006/relationships/image" Target="../media/image16.jpg"/><Relationship Id="rId5" Type="http://schemas.openxmlformats.org/officeDocument/2006/relationships/image" Target="../media/image13.jpg"/><Relationship Id="rId15" Type="http://schemas.openxmlformats.org/officeDocument/2006/relationships/image" Target="../media/image18.jpg"/><Relationship Id="rId10" Type="http://schemas.openxmlformats.org/officeDocument/2006/relationships/hyperlink" Target="https://vimeo.com/1218911297/e8949265e9?share=copy&amp;fl=sv&amp;fe=ci" TargetMode="External"/><Relationship Id="rId4" Type="http://schemas.openxmlformats.org/officeDocument/2006/relationships/hyperlink" Target="https://vimeo.com/1218911258/3c5e2de97d?share=copy&amp;fl=sv&amp;fe=ci" TargetMode="External"/><Relationship Id="rId9" Type="http://schemas.openxmlformats.org/officeDocument/2006/relationships/image" Target="../media/image15.jpg"/><Relationship Id="rId14" Type="http://schemas.openxmlformats.org/officeDocument/2006/relationships/hyperlink" Target="https://vimeo.com/1218911382/e2c4189f47?share=copy&amp;fl=sv&amp;fe=ci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712014-E035-452E-A6D2-DA75BDBBD9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120" y="2221573"/>
            <a:ext cx="5250180" cy="2414854"/>
          </a:xfrm>
        </p:spPr>
        <p:txBody>
          <a:bodyPr/>
          <a:lstStyle/>
          <a:p>
            <a:r>
              <a:rPr lang="nb-NO" dirty="0"/>
              <a:t>Sammen om </a:t>
            </a:r>
            <a:br>
              <a:rPr lang="nb-NO" dirty="0"/>
            </a:br>
            <a:r>
              <a:rPr lang="nb-NO" dirty="0"/>
              <a:t>psykososialt </a:t>
            </a:r>
            <a:br>
              <a:rPr lang="nb-NO" dirty="0"/>
            </a:br>
            <a:r>
              <a:rPr lang="nb-NO" dirty="0"/>
              <a:t>arbeidsmiljø</a:t>
            </a:r>
            <a:endParaRPr lang="nb-NO" sz="6600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D80CFB6-505B-4B21-8A6C-267C7A9C39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300" y="5008381"/>
            <a:ext cx="9144000" cy="1694657"/>
          </a:xfrm>
        </p:spPr>
        <p:txBody>
          <a:bodyPr/>
          <a:lstStyle/>
          <a:p>
            <a:br>
              <a:rPr lang="nb-NO" sz="4000" dirty="0"/>
            </a:br>
            <a:r>
              <a:rPr lang="nb-NO" sz="4000" dirty="0"/>
              <a:t>60 minutter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A3A4428-E43E-42D5-AF44-7632ED3BD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/>
              <a:t>IA i sykehus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1347761-D35E-67D8-2903-45FC196BE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472" y="142482"/>
            <a:ext cx="2171812" cy="2171812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3A8A7056-F9D9-04E8-78E6-AF3738F68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6069" y="2468253"/>
            <a:ext cx="3056144" cy="2168174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2A884FB0-EAC8-D56F-2DBF-6289428B79E3}"/>
              </a:ext>
            </a:extLst>
          </p:cNvPr>
          <p:cNvSpPr/>
          <p:nvPr/>
        </p:nvSpPr>
        <p:spPr>
          <a:xfrm>
            <a:off x="219081" y="154962"/>
            <a:ext cx="4682169" cy="9514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F8507D88-5CA5-52B5-0013-392746E50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76" y="236833"/>
            <a:ext cx="3678672" cy="95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623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8D37F97-EB7D-F39A-8D4F-39EB6E775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402DCDBB-13B1-2B0D-13CF-8B8D7002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9992118E-57EB-B51D-69CC-5563D3A3D63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3293" y="1431897"/>
            <a:ext cx="2385662" cy="2391355"/>
          </a:xfrm>
        </p:spPr>
        <p:txBody>
          <a:bodyPr/>
          <a:lstStyle/>
          <a:p>
            <a:r>
              <a:rPr lang="nb-NO" dirty="0"/>
              <a:t>60 minutter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8B77F134-D7D9-C069-11EE-98937F00725B}"/>
              </a:ext>
            </a:extLst>
          </p:cNvPr>
          <p:cNvSpPr txBox="1"/>
          <p:nvPr/>
        </p:nvSpPr>
        <p:spPr>
          <a:xfrm>
            <a:off x="4785360" y="1079171"/>
            <a:ext cx="560527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nb-NO" dirty="0"/>
              <a:t>10 min	Velkommen v/leder</a:t>
            </a:r>
            <a:br>
              <a:rPr lang="nb-NO" dirty="0"/>
            </a:br>
            <a:r>
              <a:rPr lang="nb-NO" dirty="0"/>
              <a:t>	Møteplassen v/partsgruppa med</a:t>
            </a:r>
            <a:br>
              <a:rPr lang="nb-NO" dirty="0"/>
            </a:br>
            <a:r>
              <a:rPr lang="nb-NO" dirty="0"/>
              <a:t>	utgangspunkt i det forberedende møte </a:t>
            </a:r>
            <a:br>
              <a:rPr lang="nb-NO" dirty="0"/>
            </a:br>
            <a:r>
              <a:rPr lang="nb-NO" dirty="0"/>
              <a:t> 	Film om tema</a:t>
            </a:r>
            <a:br>
              <a:rPr lang="nb-NO" dirty="0"/>
            </a:br>
            <a:endParaRPr lang="nb-NO" dirty="0"/>
          </a:p>
          <a:p>
            <a:pPr fontAlgn="base"/>
            <a:r>
              <a:rPr lang="nb-NO" dirty="0"/>
              <a:t>10 min 	I grupper på tre til fem personer:</a:t>
            </a:r>
            <a:br>
              <a:rPr lang="nb-NO" dirty="0"/>
            </a:br>
            <a:r>
              <a:rPr lang="nb-NO" dirty="0"/>
              <a:t> 	Dialogspørsmål på duken</a:t>
            </a:r>
            <a:br>
              <a:rPr lang="nb-NO" dirty="0"/>
            </a:br>
            <a:endParaRPr lang="nb-NO" dirty="0"/>
          </a:p>
          <a:p>
            <a:pPr fontAlgn="base"/>
            <a:r>
              <a:rPr lang="nb-NO" dirty="0"/>
              <a:t>30 min 	Gruppen gjør øvelsen som hører til tema</a:t>
            </a:r>
            <a:br>
              <a:rPr lang="nb-NO" dirty="0"/>
            </a:br>
            <a:r>
              <a:rPr lang="nb-NO" dirty="0"/>
              <a:t> 	1-2 konkrete innspill til mulige måter å</a:t>
            </a:r>
            <a:br>
              <a:rPr lang="nb-NO" dirty="0"/>
            </a:br>
            <a:r>
              <a:rPr lang="nb-NO" dirty="0"/>
              <a:t> 	styrke den beskyttende effekten på</a:t>
            </a:r>
            <a:br>
              <a:rPr lang="nb-NO" dirty="0"/>
            </a:br>
            <a:r>
              <a:rPr lang="nb-NO" dirty="0"/>
              <a:t>         	noteres på svarkort</a:t>
            </a:r>
            <a:br>
              <a:rPr lang="nb-NO" dirty="0"/>
            </a:br>
            <a:r>
              <a:rPr lang="nb-NO" dirty="0"/>
              <a:t>		</a:t>
            </a:r>
            <a:br>
              <a:rPr lang="nb-NO" dirty="0"/>
            </a:br>
            <a:r>
              <a:rPr lang="nb-NO" dirty="0"/>
              <a:t>10 min 	Oppsummering ved</a:t>
            </a:r>
            <a:br>
              <a:rPr lang="nb-NO" dirty="0"/>
            </a:br>
            <a:r>
              <a:rPr lang="nb-NO" dirty="0"/>
              <a:t> 	gjennomgang av gruppenes</a:t>
            </a:r>
            <a:br>
              <a:rPr lang="nb-NO" dirty="0"/>
            </a:br>
            <a:r>
              <a:rPr lang="nb-NO" dirty="0"/>
              <a:t> 	svarkort</a:t>
            </a:r>
            <a:br>
              <a:rPr lang="nb-NO" dirty="0"/>
            </a:br>
            <a:r>
              <a:rPr lang="nb-NO" dirty="0"/>
              <a:t> 	Informasjon om dato for neste samling</a:t>
            </a:r>
            <a:br>
              <a:rPr lang="nb-NO" dirty="0"/>
            </a:br>
            <a:r>
              <a:rPr lang="nb-NO" dirty="0"/>
              <a:t> 	eller oppdatering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7D442A8-74B1-C0F2-9FEE-32470C835DF3}"/>
              </a:ext>
            </a:extLst>
          </p:cNvPr>
          <p:cNvSpPr txBox="1"/>
          <p:nvPr/>
        </p:nvSpPr>
        <p:spPr>
          <a:xfrm>
            <a:off x="251584" y="725228"/>
            <a:ext cx="3131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>
                <a:solidFill>
                  <a:srgbClr val="194765"/>
                </a:solidFill>
              </a:rPr>
              <a:t>Til partsgruppa:</a:t>
            </a:r>
          </a:p>
          <a:p>
            <a:r>
              <a:rPr lang="nb-NO" sz="2000" b="1" dirty="0">
                <a:solidFill>
                  <a:srgbClr val="194765"/>
                </a:solidFill>
              </a:rPr>
              <a:t>Kjøreplan for samling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C94FA442-AFF0-6262-DE4D-2E2AE03618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632" y="241542"/>
            <a:ext cx="1447824" cy="1447824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7D234EB3-DE79-99B9-E800-84ED417F48E6}"/>
              </a:ext>
            </a:extLst>
          </p:cNvPr>
          <p:cNvSpPr txBox="1"/>
          <p:nvPr/>
        </p:nvSpPr>
        <p:spPr>
          <a:xfrm>
            <a:off x="472108" y="3942522"/>
            <a:ext cx="2128631" cy="11966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ts val="2238"/>
              </a:lnSpc>
            </a:pPr>
            <a:r>
              <a:rPr lang="nb-NO" sz="1600" b="1" i="0" u="none" strike="noStrike">
                <a:solidFill>
                  <a:srgbClr val="194765"/>
                </a:solidFill>
                <a:latin typeface="Open Sans"/>
                <a:ea typeface="Segoe UI"/>
                <a:cs typeface="Segoe UI"/>
              </a:rPr>
              <a:t>Utstyr:</a:t>
            </a:r>
            <a:r>
              <a:rPr lang="nb-NO" sz="1600" b="0" i="0">
                <a:solidFill>
                  <a:srgbClr val="000000"/>
                </a:solidFill>
                <a:latin typeface="Open Sans"/>
                <a:ea typeface="Segoe UI"/>
                <a:cs typeface="Segoe UI"/>
              </a:rPr>
              <a:t>​</a:t>
            </a:r>
          </a:p>
          <a:p>
            <a:pPr algn="l" rtl="0">
              <a:lnSpc>
                <a:spcPts val="2238"/>
              </a:lnSpc>
            </a:pPr>
            <a:r>
              <a:rPr lang="nb-NO" sz="1400" b="0" i="0" u="none" strike="noStrike">
                <a:solidFill>
                  <a:srgbClr val="194765"/>
                </a:solidFill>
                <a:latin typeface="Open Sans"/>
                <a:ea typeface="Segoe UI"/>
                <a:cs typeface="Segoe UI"/>
              </a:rPr>
              <a:t>Dialogduker</a:t>
            </a:r>
            <a:r>
              <a:rPr lang="en-US" sz="1400" b="0" i="0">
                <a:solidFill>
                  <a:srgbClr val="000000"/>
                </a:solidFill>
                <a:latin typeface="Open Sans"/>
                <a:ea typeface="Segoe UI"/>
                <a:cs typeface="Segoe UI"/>
              </a:rPr>
              <a:t>​</a:t>
            </a:r>
          </a:p>
          <a:p>
            <a:pPr algn="l" rtl="0">
              <a:lnSpc>
                <a:spcPts val="2238"/>
              </a:lnSpc>
            </a:pPr>
            <a:r>
              <a:rPr lang="nb-NO" sz="1400" b="0" i="0" u="none" strike="noStrike">
                <a:solidFill>
                  <a:srgbClr val="194765"/>
                </a:solidFill>
                <a:latin typeface="Open Sans"/>
                <a:ea typeface="Segoe UI"/>
                <a:cs typeface="Segoe UI"/>
              </a:rPr>
              <a:t>Svarkort</a:t>
            </a:r>
            <a:r>
              <a:rPr lang="en-US" sz="1400" b="0" i="0">
                <a:solidFill>
                  <a:srgbClr val="000000"/>
                </a:solidFill>
                <a:latin typeface="Open Sans"/>
                <a:ea typeface="Segoe UI"/>
                <a:cs typeface="Segoe UI"/>
              </a:rPr>
              <a:t>​</a:t>
            </a:r>
          </a:p>
          <a:p>
            <a:pPr algn="l" rtl="0">
              <a:lnSpc>
                <a:spcPts val="2238"/>
              </a:lnSpc>
            </a:pPr>
            <a:r>
              <a:rPr lang="nb-NO" sz="1400" b="0" i="0" u="none" strike="noStrike">
                <a:solidFill>
                  <a:srgbClr val="194765"/>
                </a:solidFill>
                <a:latin typeface="Open Sans"/>
                <a:ea typeface="Segoe UI"/>
                <a:cs typeface="Segoe UI"/>
              </a:rPr>
              <a:t>Gule lapper</a:t>
            </a:r>
            <a:r>
              <a:rPr lang="en-US" sz="1400" b="0" i="0">
                <a:solidFill>
                  <a:srgbClr val="000000"/>
                </a:solidFill>
                <a:latin typeface="Open Sans"/>
                <a:ea typeface="Segoe UI"/>
                <a:cs typeface="Segoe UI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50174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5242C00-F56B-4F88-8183-F4F6108DD21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33400" y="1405456"/>
            <a:ext cx="10926922" cy="4469563"/>
          </a:xfrm>
        </p:spPr>
        <p:txBody>
          <a:bodyPr/>
          <a:lstStyle/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r>
              <a:rPr lang="nb-NO" sz="3200" dirty="0"/>
              <a:t>Velkommen</a:t>
            </a:r>
            <a:br>
              <a:rPr lang="nb-NO" sz="3200" dirty="0"/>
            </a:br>
            <a:endParaRPr lang="nb-NO" sz="3200" dirty="0"/>
          </a:p>
          <a:p>
            <a:pPr marL="0" indent="0">
              <a:buNone/>
            </a:pPr>
            <a:r>
              <a:rPr lang="nb-NO" sz="3200" dirty="0"/>
              <a:t>Vårt psykososiale arbeidsmiljø </a:t>
            </a:r>
            <a:br>
              <a:rPr lang="nb-NO" sz="3200" dirty="0"/>
            </a:br>
            <a:endParaRPr lang="nb-NO" sz="3200" dirty="0"/>
          </a:p>
          <a:p>
            <a:pPr marL="0" indent="0">
              <a:buNone/>
            </a:pPr>
            <a:r>
              <a:rPr lang="nb-NO" sz="3200" dirty="0"/>
              <a:t>Plan for arbeidet med tema i dag og fremover</a:t>
            </a:r>
            <a:br>
              <a:rPr lang="nb-NO" sz="3200" dirty="0"/>
            </a:br>
            <a:r>
              <a:rPr lang="nb-NO" sz="3200" dirty="0"/>
              <a:t> </a:t>
            </a:r>
          </a:p>
          <a:p>
            <a:pPr marL="0" indent="0">
              <a:buNone/>
            </a:pPr>
            <a:r>
              <a:rPr lang="nb-NO" sz="3200" dirty="0"/>
              <a:t>Oppfølging og neste møte</a:t>
            </a:r>
            <a:br>
              <a:rPr lang="nb-NO" sz="3200" dirty="0"/>
            </a:br>
            <a:endParaRPr lang="nb-NO" sz="3200" dirty="0"/>
          </a:p>
          <a:p>
            <a:pPr marL="0" indent="0">
              <a:buNone/>
            </a:pPr>
            <a:br>
              <a:rPr lang="nb-NO" dirty="0"/>
            </a:br>
            <a:endParaRPr lang="nb-NO" dirty="0"/>
          </a:p>
          <a:p>
            <a:endParaRPr lang="nb-NO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8AEC0C-2EEB-4561-B1CF-540594986F1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BCB9BF-AF88-1297-2A62-347950151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359" y="85594"/>
            <a:ext cx="3103084" cy="310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257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A1279-812B-EFE5-2E14-B63CB8F40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F4395C-884C-53DF-2C55-59CA5130EFA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675322" y="5992414"/>
            <a:ext cx="129063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IA i sykehus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59AA035-7938-A230-62E4-6452C4839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322" y="367300"/>
            <a:ext cx="9866086" cy="834571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3600" dirty="0"/>
              <a:t>Filmer om </a:t>
            </a:r>
            <a:r>
              <a:rPr lang="en-US" sz="3600" dirty="0" err="1"/>
              <a:t>arbeidsmiljø</a:t>
            </a:r>
            <a:r>
              <a:rPr lang="en-US" sz="3600" dirty="0"/>
              <a:t> </a:t>
            </a:r>
            <a:r>
              <a:rPr lang="en-US" sz="3600" dirty="0" err="1"/>
              <a:t>og</a:t>
            </a:r>
            <a:r>
              <a:rPr lang="en-US" sz="3600" dirty="0"/>
              <a:t> </a:t>
            </a:r>
            <a:r>
              <a:rPr lang="en-US" sz="3600" dirty="0" err="1"/>
              <a:t>psykososialt</a:t>
            </a:r>
            <a:r>
              <a:rPr lang="en-US" sz="3600" dirty="0"/>
              <a:t> </a:t>
            </a:r>
            <a:r>
              <a:rPr lang="en-US" sz="3600" dirty="0" err="1"/>
              <a:t>arbeidsmiljø</a:t>
            </a:r>
            <a:endParaRPr lang="en-US" dirty="0"/>
          </a:p>
        </p:txBody>
      </p:sp>
      <p:pic>
        <p:nvPicPr>
          <p:cNvPr id="4" name="Bilde 3">
            <a:hlinkClick r:id="rId2"/>
            <a:extLst>
              <a:ext uri="{FF2B5EF4-FFF2-40B4-BE49-F238E27FC236}">
                <a16:creationId xmlns:a16="http://schemas.microsoft.com/office/drawing/2014/main" id="{542798CE-AEDB-FCEF-67A3-75494D8A0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22" y="1992757"/>
            <a:ext cx="4733544" cy="3558880"/>
          </a:xfrm>
          <a:prstGeom prst="rect">
            <a:avLst/>
          </a:prstGeom>
        </p:spPr>
      </p:pic>
      <p:pic>
        <p:nvPicPr>
          <p:cNvPr id="6" name="Bilde 5">
            <a:hlinkClick r:id="rId4"/>
            <a:extLst>
              <a:ext uri="{FF2B5EF4-FFF2-40B4-BE49-F238E27FC236}">
                <a16:creationId xmlns:a16="http://schemas.microsoft.com/office/drawing/2014/main" id="{BED461D7-6705-F735-7C9D-CCEFD8FEC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992755"/>
            <a:ext cx="5455696" cy="3558879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291AE7C3-0D96-C956-9EB7-CFF41EA4214D}"/>
              </a:ext>
            </a:extLst>
          </p:cNvPr>
          <p:cNvSpPr txBox="1"/>
          <p:nvPr/>
        </p:nvSpPr>
        <p:spPr>
          <a:xfrm>
            <a:off x="7778496" y="5807748"/>
            <a:ext cx="412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Kilde: Statens arbeidsmiljøinstitutt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43E1D59-3580-B570-3121-D3887A91ACF2}"/>
              </a:ext>
            </a:extLst>
          </p:cNvPr>
          <p:cNvSpPr txBox="1"/>
          <p:nvPr/>
        </p:nvSpPr>
        <p:spPr>
          <a:xfrm>
            <a:off x="6096000" y="1682780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200" dirty="0">
                <a:solidFill>
                  <a:srgbClr val="194765"/>
                </a:solidFill>
              </a:rPr>
              <a:t>1 minutt og 46 sekunder. OBS! Mulig reklame først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57E33D-A383-47CB-034C-2189841E5274}"/>
              </a:ext>
            </a:extLst>
          </p:cNvPr>
          <p:cNvSpPr txBox="1"/>
          <p:nvPr/>
        </p:nvSpPr>
        <p:spPr>
          <a:xfrm>
            <a:off x="675322" y="1698169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100" dirty="0">
                <a:solidFill>
                  <a:srgbClr val="194765"/>
                </a:solidFill>
              </a:rPr>
              <a:t>1 minutt og 46 sekunder. OBS! Mulig reklame først</a:t>
            </a:r>
          </a:p>
        </p:txBody>
      </p:sp>
    </p:spTree>
    <p:extLst>
      <p:ext uri="{BB962C8B-B14F-4D97-AF65-F5344CB8AC3E}">
        <p14:creationId xmlns:p14="http://schemas.microsoft.com/office/powerpoint/2010/main" val="3552213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91006-48C2-3544-C1E5-C011749AC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03D0-6517-FE98-CBD0-1ED68870CBD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675322" y="5992414"/>
            <a:ext cx="129063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IA i sykehus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3FCCC3E8-8E6E-C123-20E8-DC1092C95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322" y="367300"/>
            <a:ext cx="9866086" cy="834571"/>
          </a:xfrm>
        </p:spPr>
        <p:txBody>
          <a:bodyPr>
            <a:normAutofit fontScale="90000"/>
          </a:bodyPr>
          <a:lstStyle/>
          <a:p>
            <a:r>
              <a:rPr lang="en-US">
                <a:latin typeface="Open Sans SemiBold"/>
                <a:ea typeface="Open Sans SemiBold"/>
                <a:cs typeface="Open Sans SemiBold"/>
              </a:rPr>
              <a:t>Filmer</a:t>
            </a:r>
            <a:br>
              <a:rPr lang="en-US">
                <a:latin typeface="Open Sans SemiBold"/>
                <a:ea typeface="Open Sans SemiBold"/>
                <a:cs typeface="Open Sans SemiBold"/>
              </a:rPr>
            </a:br>
            <a:r>
              <a:rPr lang="en-US">
                <a:latin typeface="Open Sans SemiBold"/>
                <a:ea typeface="Open Sans SemiBold"/>
                <a:cs typeface="Open Sans SemiBold"/>
              </a:rPr>
              <a:t>Beskyttende </a:t>
            </a:r>
            <a:r>
              <a:rPr lang="en-US" dirty="0" err="1">
                <a:latin typeface="Open Sans SemiBold"/>
                <a:ea typeface="Open Sans SemiBold"/>
                <a:cs typeface="Open Sans SemiBold"/>
              </a:rPr>
              <a:t>faktorer</a:t>
            </a:r>
            <a:r>
              <a:rPr lang="en-US" dirty="0">
                <a:latin typeface="Open Sans SemiBold"/>
                <a:ea typeface="Open Sans SemiBold"/>
                <a:cs typeface="Open Sans SemiBold"/>
              </a:rPr>
              <a:t> - </a:t>
            </a:r>
            <a:r>
              <a:rPr lang="en-US" dirty="0" err="1">
                <a:latin typeface="Open Sans SemiBold"/>
                <a:ea typeface="Open Sans SemiBold"/>
                <a:cs typeface="Open Sans SemiBold"/>
              </a:rPr>
              <a:t>psykososialt</a:t>
            </a:r>
            <a:r>
              <a:rPr lang="en-US" dirty="0">
                <a:latin typeface="Open Sans SemiBold"/>
                <a:ea typeface="Open Sans SemiBold"/>
                <a:cs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</a:rPr>
              <a:t>arbeidsmiljø</a:t>
            </a:r>
            <a:endParaRPr lang="nb-NO" dirty="0">
              <a:latin typeface="Open Sans SemiBold"/>
              <a:ea typeface="Open Sans SemiBold"/>
              <a:cs typeface="Open Sans SemiBold"/>
            </a:endParaRPr>
          </a:p>
        </p:txBody>
      </p:sp>
      <p:pic>
        <p:nvPicPr>
          <p:cNvPr id="5" name="Bilde 5">
            <a:hlinkClick r:id="rId2"/>
            <a:extLst>
              <a:ext uri="{FF2B5EF4-FFF2-40B4-BE49-F238E27FC236}">
                <a16:creationId xmlns:a16="http://schemas.microsoft.com/office/drawing/2014/main" id="{53850709-1986-90CF-277E-C4F51F7C5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483" y="3974764"/>
            <a:ext cx="2140630" cy="1204105"/>
          </a:xfrm>
          <a:prstGeom prst="rect">
            <a:avLst/>
          </a:prstGeom>
          <a:noFill/>
        </p:spPr>
      </p:pic>
      <p:pic>
        <p:nvPicPr>
          <p:cNvPr id="8" name="Bilde 3">
            <a:hlinkClick r:id="rId4"/>
            <a:extLst>
              <a:ext uri="{FF2B5EF4-FFF2-40B4-BE49-F238E27FC236}">
                <a16:creationId xmlns:a16="http://schemas.microsoft.com/office/drawing/2014/main" id="{25DF8F0E-E1D4-C568-3543-2A774BDE56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7784" y="3974764"/>
            <a:ext cx="2140629" cy="1204104"/>
          </a:xfrm>
          <a:prstGeom prst="rect">
            <a:avLst/>
          </a:prstGeom>
        </p:spPr>
      </p:pic>
      <p:pic>
        <p:nvPicPr>
          <p:cNvPr id="13" name="Bilde 8">
            <a:hlinkClick r:id="rId6"/>
            <a:extLst>
              <a:ext uri="{FF2B5EF4-FFF2-40B4-BE49-F238E27FC236}">
                <a16:creationId xmlns:a16="http://schemas.microsoft.com/office/drawing/2014/main" id="{F26B4B75-6DC0-9C03-ECE6-858AF46225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7784" y="1993382"/>
            <a:ext cx="2140631" cy="1204105"/>
          </a:xfrm>
          <a:prstGeom prst="rect">
            <a:avLst/>
          </a:prstGeom>
        </p:spPr>
      </p:pic>
      <p:pic>
        <p:nvPicPr>
          <p:cNvPr id="17" name="Bilde 11">
            <a:hlinkClick r:id="rId8"/>
            <a:extLst>
              <a:ext uri="{FF2B5EF4-FFF2-40B4-BE49-F238E27FC236}">
                <a16:creationId xmlns:a16="http://schemas.microsoft.com/office/drawing/2014/main" id="{63F65CA7-3AE3-B824-99D7-DCC2F7A1D1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1017" y="1993383"/>
            <a:ext cx="2140631" cy="1204105"/>
          </a:xfrm>
          <a:prstGeom prst="rect">
            <a:avLst/>
          </a:prstGeom>
        </p:spPr>
      </p:pic>
      <p:pic>
        <p:nvPicPr>
          <p:cNvPr id="21" name="Bilde 13">
            <a:hlinkClick r:id="rId10"/>
            <a:extLst>
              <a:ext uri="{FF2B5EF4-FFF2-40B4-BE49-F238E27FC236}">
                <a16:creationId xmlns:a16="http://schemas.microsoft.com/office/drawing/2014/main" id="{F3372B7B-9BB6-B2C9-D776-4E8A09497B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483" y="2002458"/>
            <a:ext cx="2140631" cy="1204105"/>
          </a:xfrm>
          <a:prstGeom prst="rect">
            <a:avLst/>
          </a:prstGeom>
        </p:spPr>
      </p:pic>
      <p:pic>
        <p:nvPicPr>
          <p:cNvPr id="23" name="Bilde 15">
            <a:hlinkClick r:id="rId12"/>
            <a:extLst>
              <a:ext uri="{FF2B5EF4-FFF2-40B4-BE49-F238E27FC236}">
                <a16:creationId xmlns:a16="http://schemas.microsoft.com/office/drawing/2014/main" id="{13E6FB25-D057-42C5-14D4-4FDD634E088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4249" y="3974764"/>
            <a:ext cx="2140630" cy="1204105"/>
          </a:xfrm>
          <a:prstGeom prst="rect">
            <a:avLst/>
          </a:prstGeom>
        </p:spPr>
      </p:pic>
      <p:pic>
        <p:nvPicPr>
          <p:cNvPr id="25" name="Bilde 17">
            <a:hlinkClick r:id="rId14"/>
            <a:extLst>
              <a:ext uri="{FF2B5EF4-FFF2-40B4-BE49-F238E27FC236}">
                <a16:creationId xmlns:a16="http://schemas.microsoft.com/office/drawing/2014/main" id="{DB140FB0-3351-2E95-874D-C3C25753CFB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9076" y="3974764"/>
            <a:ext cx="2140629" cy="1204104"/>
          </a:xfrm>
          <a:prstGeom prst="rect">
            <a:avLst/>
          </a:prstGeom>
        </p:spPr>
      </p:pic>
      <p:pic>
        <p:nvPicPr>
          <p:cNvPr id="27" name="Bilde 19">
            <a:hlinkClick r:id="rId16"/>
            <a:extLst>
              <a:ext uri="{FF2B5EF4-FFF2-40B4-BE49-F238E27FC236}">
                <a16:creationId xmlns:a16="http://schemas.microsoft.com/office/drawing/2014/main" id="{CA81B29B-D1E2-F1A6-E627-4D2E4DC1C78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4250" y="1993384"/>
            <a:ext cx="2140631" cy="1204105"/>
          </a:xfrm>
          <a:prstGeom prst="rect">
            <a:avLst/>
          </a:prstGeom>
        </p:spPr>
      </p:pic>
      <p:sp>
        <p:nvSpPr>
          <p:cNvPr id="28" name="TekstSylinder 1">
            <a:extLst>
              <a:ext uri="{FF2B5EF4-FFF2-40B4-BE49-F238E27FC236}">
                <a16:creationId xmlns:a16="http://schemas.microsoft.com/office/drawing/2014/main" id="{3F74909F-5EB2-ECDA-7A15-303C1F45DFCD}"/>
              </a:ext>
            </a:extLst>
          </p:cNvPr>
          <p:cNvSpPr txBox="1"/>
          <p:nvPr/>
        </p:nvSpPr>
        <p:spPr>
          <a:xfrm>
            <a:off x="782957" y="3206563"/>
            <a:ext cx="2140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01:56</a:t>
            </a:r>
          </a:p>
        </p:txBody>
      </p:sp>
      <p:sp>
        <p:nvSpPr>
          <p:cNvPr id="29" name="TekstSylinder 6">
            <a:extLst>
              <a:ext uri="{FF2B5EF4-FFF2-40B4-BE49-F238E27FC236}">
                <a16:creationId xmlns:a16="http://schemas.microsoft.com/office/drawing/2014/main" id="{F944265C-1753-FCA6-EBA8-5279863927DD}"/>
              </a:ext>
            </a:extLst>
          </p:cNvPr>
          <p:cNvSpPr txBox="1"/>
          <p:nvPr/>
        </p:nvSpPr>
        <p:spPr>
          <a:xfrm>
            <a:off x="3594249" y="3206563"/>
            <a:ext cx="23565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02:06</a:t>
            </a:r>
          </a:p>
        </p:txBody>
      </p:sp>
      <p:sp>
        <p:nvSpPr>
          <p:cNvPr id="30" name="TekstSylinder 9">
            <a:extLst>
              <a:ext uri="{FF2B5EF4-FFF2-40B4-BE49-F238E27FC236}">
                <a16:creationId xmlns:a16="http://schemas.microsoft.com/office/drawing/2014/main" id="{B54E3A2E-E1DB-3710-E665-E42E2F89B256}"/>
              </a:ext>
            </a:extLst>
          </p:cNvPr>
          <p:cNvSpPr txBox="1"/>
          <p:nvPr/>
        </p:nvSpPr>
        <p:spPr>
          <a:xfrm>
            <a:off x="6420070" y="3195159"/>
            <a:ext cx="21816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01:41</a:t>
            </a:r>
          </a:p>
        </p:txBody>
      </p:sp>
      <p:sp>
        <p:nvSpPr>
          <p:cNvPr id="31" name="TekstSylinder 14">
            <a:extLst>
              <a:ext uri="{FF2B5EF4-FFF2-40B4-BE49-F238E27FC236}">
                <a16:creationId xmlns:a16="http://schemas.microsoft.com/office/drawing/2014/main" id="{884D8B43-8889-7A2C-818E-7CEBB3B27DC9}"/>
              </a:ext>
            </a:extLst>
          </p:cNvPr>
          <p:cNvSpPr txBox="1"/>
          <p:nvPr/>
        </p:nvSpPr>
        <p:spPr>
          <a:xfrm>
            <a:off x="9187784" y="3195160"/>
            <a:ext cx="20506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01:20</a:t>
            </a:r>
          </a:p>
        </p:txBody>
      </p:sp>
      <p:sp>
        <p:nvSpPr>
          <p:cNvPr id="32" name="TekstSylinder 18">
            <a:extLst>
              <a:ext uri="{FF2B5EF4-FFF2-40B4-BE49-F238E27FC236}">
                <a16:creationId xmlns:a16="http://schemas.microsoft.com/office/drawing/2014/main" id="{B8297CFD-37E6-45F0-FF00-8638A0F61C51}"/>
              </a:ext>
            </a:extLst>
          </p:cNvPr>
          <p:cNvSpPr txBox="1"/>
          <p:nvPr/>
        </p:nvSpPr>
        <p:spPr>
          <a:xfrm>
            <a:off x="797483" y="5181644"/>
            <a:ext cx="21406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01:16</a:t>
            </a:r>
          </a:p>
        </p:txBody>
      </p:sp>
      <p:sp>
        <p:nvSpPr>
          <p:cNvPr id="33" name="TekstSylinder 21">
            <a:extLst>
              <a:ext uri="{FF2B5EF4-FFF2-40B4-BE49-F238E27FC236}">
                <a16:creationId xmlns:a16="http://schemas.microsoft.com/office/drawing/2014/main" id="{7B6518F9-97AD-3D67-1C68-A80AEB5711A3}"/>
              </a:ext>
            </a:extLst>
          </p:cNvPr>
          <p:cNvSpPr txBox="1"/>
          <p:nvPr/>
        </p:nvSpPr>
        <p:spPr>
          <a:xfrm>
            <a:off x="3582309" y="5181644"/>
            <a:ext cx="21406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01:21</a:t>
            </a:r>
          </a:p>
        </p:txBody>
      </p:sp>
      <p:sp>
        <p:nvSpPr>
          <p:cNvPr id="34" name="TekstSylinder 23">
            <a:extLst>
              <a:ext uri="{FF2B5EF4-FFF2-40B4-BE49-F238E27FC236}">
                <a16:creationId xmlns:a16="http://schemas.microsoft.com/office/drawing/2014/main" id="{B31CF16A-4582-1ECA-D54F-FBA7434D5847}"/>
              </a:ext>
            </a:extLst>
          </p:cNvPr>
          <p:cNvSpPr txBox="1"/>
          <p:nvPr/>
        </p:nvSpPr>
        <p:spPr>
          <a:xfrm>
            <a:off x="6420070" y="5178868"/>
            <a:ext cx="21406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01:05</a:t>
            </a:r>
          </a:p>
        </p:txBody>
      </p:sp>
      <p:sp>
        <p:nvSpPr>
          <p:cNvPr id="35" name="TekstSylinder 25">
            <a:extLst>
              <a:ext uri="{FF2B5EF4-FFF2-40B4-BE49-F238E27FC236}">
                <a16:creationId xmlns:a16="http://schemas.microsoft.com/office/drawing/2014/main" id="{3ED9B82B-7639-3EA7-9318-12E43DB5642C}"/>
              </a:ext>
            </a:extLst>
          </p:cNvPr>
          <p:cNvSpPr txBox="1"/>
          <p:nvPr/>
        </p:nvSpPr>
        <p:spPr>
          <a:xfrm>
            <a:off x="9204896" y="5178868"/>
            <a:ext cx="21406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01:23</a:t>
            </a:r>
          </a:p>
        </p:txBody>
      </p:sp>
    </p:spTree>
    <p:extLst>
      <p:ext uri="{BB962C8B-B14F-4D97-AF65-F5344CB8AC3E}">
        <p14:creationId xmlns:p14="http://schemas.microsoft.com/office/powerpoint/2010/main" val="4280230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>
            <a:extLst>
              <a:ext uri="{FF2B5EF4-FFF2-40B4-BE49-F238E27FC236}">
                <a16:creationId xmlns:a16="http://schemas.microsoft.com/office/drawing/2014/main" id="{4811FC65-FD4D-4548-A906-E550F00E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/>
              <a:t>Rammer for gruppearbeidet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517B55-BB4A-4286-BDBD-A788F181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9340CFB0-E248-408F-B0DD-676FA11CA0B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14056" y="1097294"/>
            <a:ext cx="2520564" cy="2505034"/>
          </a:xfrm>
        </p:spPr>
        <p:txBody>
          <a:bodyPr>
            <a:normAutofit/>
          </a:bodyPr>
          <a:lstStyle/>
          <a:p>
            <a:r>
              <a:rPr lang="nb-NO" sz="2000" dirty="0"/>
              <a:t>Del egne tanker og erfaringer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143BF34-E566-49F9-A61F-F9602BE0F5B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167131" y="1189826"/>
            <a:ext cx="2520564" cy="2505034"/>
          </a:xfrm>
        </p:spPr>
        <p:txBody>
          <a:bodyPr/>
          <a:lstStyle/>
          <a:p>
            <a:r>
              <a:rPr lang="nb-NO" sz="2000" dirty="0"/>
              <a:t>Lytt og slipp andre til</a:t>
            </a:r>
            <a:endParaRPr lang="nb-NO" dirty="0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3B216FC5-661A-4DA9-BD22-D9EFAD1F5AC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772948" y="1176713"/>
            <a:ext cx="2520564" cy="2505034"/>
          </a:xfrm>
        </p:spPr>
        <p:txBody>
          <a:bodyPr>
            <a:normAutofit/>
          </a:bodyPr>
          <a:lstStyle/>
          <a:p>
            <a:r>
              <a:rPr lang="nb-NO" sz="2000" dirty="0"/>
              <a:t>Snakk om situasjoner, ikke personer</a:t>
            </a:r>
          </a:p>
          <a:p>
            <a:pPr lvl="1">
              <a:buNone/>
            </a:pPr>
            <a:endParaRPr lang="nb-NO" dirty="0"/>
          </a:p>
        </p:txBody>
      </p:sp>
      <p:sp>
        <p:nvSpPr>
          <p:cNvPr id="2" name="Plassholder for tekst 8">
            <a:extLst>
              <a:ext uri="{FF2B5EF4-FFF2-40B4-BE49-F238E27FC236}">
                <a16:creationId xmlns:a16="http://schemas.microsoft.com/office/drawing/2014/main" id="{F9F8616E-601E-2374-7F8E-273CDCD55639}"/>
              </a:ext>
            </a:extLst>
          </p:cNvPr>
          <p:cNvSpPr txBox="1">
            <a:spLocks/>
          </p:cNvSpPr>
          <p:nvPr/>
        </p:nvSpPr>
        <p:spPr>
          <a:xfrm>
            <a:off x="7307925" y="3669942"/>
            <a:ext cx="2520564" cy="2505034"/>
          </a:xfrm>
          <a:prstGeom prst="ellipse">
            <a:avLst/>
          </a:prstGeom>
          <a:solidFill>
            <a:srgbClr val="62BBBE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Open Sans" panose="020B0606030504020204" pitchFamily="34" charset="0"/>
              <a:buChar char="​"/>
              <a:defRPr sz="2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​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000" dirty="0"/>
              <a:t>Du velger selv hva du deler</a:t>
            </a:r>
            <a:endParaRPr lang="nb-NO" dirty="0"/>
          </a:p>
        </p:txBody>
      </p:sp>
      <p:sp>
        <p:nvSpPr>
          <p:cNvPr id="4" name="Plassholder for tekst 9">
            <a:extLst>
              <a:ext uri="{FF2B5EF4-FFF2-40B4-BE49-F238E27FC236}">
                <a16:creationId xmlns:a16="http://schemas.microsoft.com/office/drawing/2014/main" id="{D5A7886D-8633-72CE-7CF9-8B23D7473482}"/>
              </a:ext>
            </a:extLst>
          </p:cNvPr>
          <p:cNvSpPr txBox="1">
            <a:spLocks/>
          </p:cNvSpPr>
          <p:nvPr/>
        </p:nvSpPr>
        <p:spPr>
          <a:xfrm>
            <a:off x="3702108" y="3491999"/>
            <a:ext cx="2520564" cy="2505034"/>
          </a:xfrm>
          <a:prstGeom prst="ellipse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Open Sans" panose="020B0606030504020204" pitchFamily="34" charset="0"/>
              <a:buChar char="​"/>
              <a:defRPr sz="2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​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000" dirty="0"/>
              <a:t>Let etter det vi kan lære</a:t>
            </a:r>
            <a:endParaRPr lang="nb-NO" dirty="0"/>
          </a:p>
        </p:txBody>
      </p:sp>
      <p:sp>
        <p:nvSpPr>
          <p:cNvPr id="5" name="Plassholder for tekst 10">
            <a:extLst>
              <a:ext uri="{FF2B5EF4-FFF2-40B4-BE49-F238E27FC236}">
                <a16:creationId xmlns:a16="http://schemas.microsoft.com/office/drawing/2014/main" id="{4932F44D-1BE0-F8F6-D331-F6D093877582}"/>
              </a:ext>
            </a:extLst>
          </p:cNvPr>
          <p:cNvSpPr txBox="1">
            <a:spLocks/>
          </p:cNvSpPr>
          <p:nvPr/>
        </p:nvSpPr>
        <p:spPr>
          <a:xfrm>
            <a:off x="584312" y="3491999"/>
            <a:ext cx="2520564" cy="2505034"/>
          </a:xfrm>
          <a:prstGeom prst="ellipse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Open Sans" panose="020B0606030504020204" pitchFamily="34" charset="0"/>
              <a:buChar char="​"/>
              <a:defRPr sz="2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​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000" dirty="0"/>
              <a:t>Vær konkret</a:t>
            </a:r>
          </a:p>
          <a:p>
            <a:pPr lvl="1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87207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4AEE3227-61A4-164D-90A7-D1263BE6D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4859" y="129260"/>
            <a:ext cx="9302281" cy="659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41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177E4-B29C-CC8B-DD71-28ADEB914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3D11ADB-9A1A-ACB7-828A-598A78ED9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5951" y="0"/>
            <a:ext cx="97400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40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72751B65-CD6B-C9E7-C61E-58D6C330C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678" y="3550670"/>
            <a:ext cx="3474720" cy="1787355"/>
          </a:xfrm>
          <a:prstGeom prst="rect">
            <a:avLst/>
          </a:prstGeom>
          <a:noFill/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7ACB993-EB31-A2B4-3E8E-BCD39C796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79950" y="2148020"/>
            <a:ext cx="2560176" cy="834571"/>
          </a:xfrm>
        </p:spPr>
        <p:txBody>
          <a:bodyPr/>
          <a:lstStyle/>
          <a:p>
            <a:r>
              <a:rPr lang="en-US" sz="3600" dirty="0" err="1"/>
              <a:t>Svarkort</a:t>
            </a:r>
            <a:endParaRPr lang="en-US" sz="3600" dirty="0"/>
          </a:p>
        </p:txBody>
      </p:sp>
      <p:pic>
        <p:nvPicPr>
          <p:cNvPr id="8" name="Graphic 10">
            <a:extLst>
              <a:ext uri="{FF2B5EF4-FFF2-40B4-BE49-F238E27FC236}">
                <a16:creationId xmlns:a16="http://schemas.microsoft.com/office/drawing/2014/main" id="{5D021036-16AC-BD53-445D-1CA91EBA92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3882" y="3381431"/>
            <a:ext cx="1651670" cy="1956594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8CD3CF8D-8977-43BC-BC79-1A2ACFF7CE9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75322" y="5992414"/>
            <a:ext cx="1290634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nb-NO"/>
              <a:t>IA i sykehus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812F849-2F22-B8D2-2B87-F372B8606A61}"/>
              </a:ext>
            </a:extLst>
          </p:cNvPr>
          <p:cNvSpPr txBox="1"/>
          <p:nvPr/>
        </p:nvSpPr>
        <p:spPr>
          <a:xfrm>
            <a:off x="533400" y="355600"/>
            <a:ext cx="9866086" cy="83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nb-NO" sz="2800" dirty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Oppsummering</a:t>
            </a:r>
            <a:endParaRPr lang="nb-NO" sz="2800" b="0" kern="1200" dirty="0">
              <a:solidFill>
                <a:schemeClr val="accent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2AFD94A-B305-2FCF-BDF3-ABBB78BB4C88}"/>
              </a:ext>
            </a:extLst>
          </p:cNvPr>
          <p:cNvSpPr txBox="1">
            <a:spLocks/>
          </p:cNvSpPr>
          <p:nvPr/>
        </p:nvSpPr>
        <p:spPr>
          <a:xfrm>
            <a:off x="6698933" y="2148020"/>
            <a:ext cx="4852988" cy="5204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5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Neste </a:t>
            </a:r>
            <a:r>
              <a:rPr lang="en-US" sz="3600" dirty="0" err="1"/>
              <a:t>samling</a:t>
            </a:r>
            <a:r>
              <a:rPr lang="en-US" sz="3600" dirty="0"/>
              <a:t> </a:t>
            </a:r>
            <a:r>
              <a:rPr lang="en-US" sz="3600" dirty="0" err="1"/>
              <a:t>eller</a:t>
            </a:r>
            <a:r>
              <a:rPr lang="en-US" sz="3600" dirty="0"/>
              <a:t> </a:t>
            </a:r>
            <a:r>
              <a:rPr lang="en-US" sz="3600" dirty="0" err="1"/>
              <a:t>oppfølging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19968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Custom 2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7C81"/>
      </a:accent1>
      <a:accent2>
        <a:srgbClr val="EC5F46"/>
      </a:accent2>
      <a:accent3>
        <a:srgbClr val="86BF5B"/>
      </a:accent3>
      <a:accent4>
        <a:srgbClr val="F1AE3E"/>
      </a:accent4>
      <a:accent5>
        <a:srgbClr val="363F47"/>
      </a:accent5>
      <a:accent6>
        <a:srgbClr val="B51D7D"/>
      </a:accent6>
      <a:hlink>
        <a:srgbClr val="0563C1"/>
      </a:hlink>
      <a:folHlink>
        <a:srgbClr val="954F72"/>
      </a:folHlink>
    </a:clrScheme>
    <a:fontScheme name="Inkluderend Arbeidsliv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1">
      <a:srgbClr val="BE3525"/>
    </a:custClr>
    <a:custClr name="2">
      <a:srgbClr val="194765"/>
    </a:custClr>
    <a:custClr name="3">
      <a:srgbClr val="17335B"/>
    </a:custClr>
    <a:custClr name="4">
      <a:srgbClr val="62BBBE"/>
    </a:custClr>
  </a:custClrLst>
  <a:extLst>
    <a:ext uri="{05A4C25C-085E-4340-85A3-A5531E510DB2}">
      <thm15:themeFamily xmlns:thm15="http://schemas.microsoft.com/office/thememl/2012/main" name="PPT_IA" id="{6385D5D8-B46A-4F03-902E-8A9B33214644}" vid="{84B4218E-285D-4EF6-BA3E-E2F67B457D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AD78EC63C6CA479DDB651F2D411DA9" ma:contentTypeVersion="16" ma:contentTypeDescription="Opprett et nytt dokument." ma:contentTypeScope="" ma:versionID="4ec10aee73caef7c283be3e8b3abb3d3">
  <xsd:schema xmlns:xsd="http://www.w3.org/2001/XMLSchema" xmlns:xs="http://www.w3.org/2001/XMLSchema" xmlns:p="http://schemas.microsoft.com/office/2006/metadata/properties" xmlns:ns2="f2d8ad05-7882-4678-b643-2eb1694b81b8" xmlns:ns3="67596597-195c-417b-9abb-7f1960f4f57d" targetNamespace="http://schemas.microsoft.com/office/2006/metadata/properties" ma:root="true" ma:fieldsID="93b6d8c42c9980a492c38bf5cae9491d" ns2:_="" ns3:_="">
    <xsd:import namespace="f2d8ad05-7882-4678-b643-2eb1694b81b8"/>
    <xsd:import namespace="67596597-195c-417b-9abb-7f1960f4f5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d8ad05-7882-4678-b643-2eb1694b81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emerkelapper" ma:readOnly="false" ma:fieldId="{5cf76f15-5ced-4ddc-b409-7134ff3c332f}" ma:taxonomyMulti="true" ma:sspId="1f664048-371f-4dc4-81ce-54d64d9e13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596597-195c-417b-9abb-7f1960f4f57d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5f30aeff-0531-457e-89a4-584cf3d2bf5f}" ma:internalName="TaxCatchAll" ma:showField="CatchAllData" ma:web="67596597-195c-417b-9abb-7f1960f4f57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7596597-195c-417b-9abb-7f1960f4f57d">
      <UserInfo>
        <DisplayName>Leo Vindenes / Spekter</DisplayName>
        <AccountId>26</AccountId>
        <AccountType/>
      </UserInfo>
    </SharedWithUsers>
    <TaxCatchAll xmlns="67596597-195c-417b-9abb-7f1960f4f57d" xsi:nil="true"/>
    <lcf76f155ced4ddcb4097134ff3c332f xmlns="f2d8ad05-7882-4678-b643-2eb1694b81b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3F10E76-6536-487B-B8EE-31A18E2DFD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d8ad05-7882-4678-b643-2eb1694b81b8"/>
    <ds:schemaRef ds:uri="67596597-195c-417b-9abb-7f1960f4f5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36F77A-0AA3-48BF-A760-340642FAD3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202598-3801-496F-AFCF-77BD306BA8F7}">
  <ds:schemaRefs>
    <ds:schemaRef ds:uri="f2d8ad05-7882-4678-b643-2eb1694b81b8"/>
    <ds:schemaRef ds:uri="67596597-195c-417b-9abb-7f1960f4f57d"/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PPT_IA</Template>
  <TotalTime>7803</TotalTime>
  <Words>267</Words>
  <Application>Microsoft Macintosh PowerPoint</Application>
  <PresentationFormat>Widescreen</PresentationFormat>
  <Paragraphs>48</Paragraphs>
  <Slides>9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Open Sans</vt:lpstr>
      <vt:lpstr>Open Sans SemiBold</vt:lpstr>
      <vt:lpstr>Open Sans SemiBold</vt:lpstr>
      <vt:lpstr>Office-tema</vt:lpstr>
      <vt:lpstr>Sammen om  psykososialt  arbeidsmiljø</vt:lpstr>
      <vt:lpstr>PowerPoint Presentation</vt:lpstr>
      <vt:lpstr>PowerPoint Presentation</vt:lpstr>
      <vt:lpstr> Filmer om arbeidsmiljø og psykososialt arbeidsmiljø</vt:lpstr>
      <vt:lpstr>Filmer Beskyttende faktorer - psykososialt arbeidsmiljø</vt:lpstr>
      <vt:lpstr>Rammer for gruppearbeidet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Birgitte Hauge / Spekter</dc:creator>
  <cp:lastModifiedBy>Vidar Hofmo Bjølgerud</cp:lastModifiedBy>
  <cp:revision>5</cp:revision>
  <dcterms:created xsi:type="dcterms:W3CDTF">2026-07-31T06:34:28Z</dcterms:created>
  <dcterms:modified xsi:type="dcterms:W3CDTF">2026-08-17T14:18:00Z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0x0101001DAD78EC63C6CA479DDB651F2D411DA9</vt:lpwstr>
  </property>
  <property fmtid="{D5CDD505-2E9C-101B-9397-08002B2CF9AE}" pid="3" name="eDOCS AutoSave">
    <vt:lpwstr/>
  </property>
  <property fmtid="{D5CDD505-2E9C-101B-9397-08002B2CF9AE}" pid="4" name="MediaServiceImageTags">
    <vt:lpwstr/>
  </property>
</Properties>
</file>